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69" r:id="rId3"/>
    <p:sldId id="256" r:id="rId4"/>
    <p:sldId id="283" r:id="rId5"/>
    <p:sldId id="285" r:id="rId6"/>
    <p:sldId id="284" r:id="rId7"/>
    <p:sldId id="264" r:id="rId8"/>
    <p:sldId id="275" r:id="rId9"/>
    <p:sldId id="279" r:id="rId10"/>
    <p:sldId id="280" r:id="rId11"/>
    <p:sldId id="286" r:id="rId12"/>
    <p:sldId id="287" r:id="rId13"/>
    <p:sldId id="288" r:id="rId14"/>
    <p:sldId id="28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8" autoAdjust="0"/>
    <p:restoredTop sz="90249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-1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venir Medium"/>
                <a:cs typeface="Avenir Medium"/>
              </a:rPr>
              <a:t>AME20216 - Lab I</a:t>
            </a:r>
            <a:br>
              <a:rPr lang="en-US" sz="5400" b="1" dirty="0" smtClean="0">
                <a:latin typeface="Avenir Medium"/>
                <a:cs typeface="Avenir Medium"/>
              </a:rPr>
            </a:br>
            <a:r>
              <a:rPr lang="en-US" sz="5400" b="1" dirty="0" smtClean="0">
                <a:latin typeface="Avenir Medium"/>
                <a:cs typeface="Avenir Medium"/>
              </a:rPr>
              <a:t>L10 </a:t>
            </a:r>
            <a:r>
              <a:rPr lang="en-US" sz="5400" b="1" dirty="0" smtClean="0">
                <a:latin typeface="Avenir Medium"/>
                <a:cs typeface="Avenir Medium"/>
              </a:rPr>
              <a:t>– </a:t>
            </a:r>
            <a:r>
              <a:rPr lang="en-US" sz="5400" b="1" dirty="0" smtClean="0">
                <a:latin typeface="Avenir Medium"/>
                <a:cs typeface="Avenir Medium"/>
              </a:rPr>
              <a:t>Semiconductor Devices</a:t>
            </a:r>
            <a:endParaRPr lang="en-US" sz="5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643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Logic Circuits – 2 bit adder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7" y="589607"/>
            <a:ext cx="6454973" cy="6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9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49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Analog vs. Digital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3935" y="830818"/>
            <a:ext cx="396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Analog </a:t>
            </a:r>
            <a:r>
              <a:rPr lang="en-US" sz="2000" dirty="0" smtClean="0"/>
              <a:t>– </a:t>
            </a:r>
            <a:r>
              <a:rPr lang="en-US" sz="2000" dirty="0" smtClean="0"/>
              <a:t>A single number is represented by a single voltage.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9257" y="646331"/>
            <a:ext cx="438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Digital </a:t>
            </a:r>
            <a:r>
              <a:rPr lang="en-US" sz="2000" dirty="0" smtClean="0"/>
              <a:t>– </a:t>
            </a:r>
            <a:r>
              <a:rPr lang="en-US" sz="2000" dirty="0" smtClean="0"/>
              <a:t>A single number is represented by many voltages that form a “binary code”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126" y="3161352"/>
            <a:ext cx="3554866" cy="1990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19" y="1946608"/>
            <a:ext cx="4206458" cy="534719"/>
          </a:xfrm>
          <a:prstGeom prst="rect">
            <a:avLst/>
          </a:prstGeom>
        </p:spPr>
      </p:pic>
      <p:pic>
        <p:nvPicPr>
          <p:cNvPr id="2" name="Picture 1" descr="Fig1_circu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" y="1661994"/>
            <a:ext cx="2708243" cy="38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46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Analog-to-Digital Converter</a:t>
            </a:r>
            <a:endParaRPr lang="en-US" sz="36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61272"/>
            <a:ext cx="9144000" cy="2725585"/>
            <a:chOff x="0" y="661272"/>
            <a:chExt cx="9144000" cy="2725585"/>
          </a:xfrm>
        </p:grpSpPr>
        <p:sp>
          <p:nvSpPr>
            <p:cNvPr id="10" name="TextBox 9"/>
            <p:cNvSpPr txBox="1"/>
            <p:nvPr/>
          </p:nvSpPr>
          <p:spPr>
            <a:xfrm>
              <a:off x="268942" y="661272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A/D </a:t>
              </a:r>
              <a:r>
                <a:rPr lang="en-US" sz="2600" dirty="0" smtClean="0"/>
                <a:t>– analog to digital converter (i.e. LabQuest)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7390" t="2744" b="71877"/>
            <a:stretch/>
          </p:blipFill>
          <p:spPr>
            <a:xfrm>
              <a:off x="0" y="1646387"/>
              <a:ext cx="4922344" cy="174047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37389" t="27730" r="6462" b="49178"/>
            <a:stretch/>
          </p:blipFill>
          <p:spPr>
            <a:xfrm>
              <a:off x="4729656" y="1803186"/>
              <a:ext cx="4414344" cy="158367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35674" y="1207350"/>
              <a:ext cx="24007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Continuous Analog</a:t>
              </a:r>
              <a:endParaRPr lang="en-US" sz="2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91375" y="1218631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1112" y="3026217"/>
              <a:ext cx="134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</a:t>
              </a:r>
              <a:r>
                <a:rPr lang="en-US" sz="1200" dirty="0" smtClean="0"/>
                <a:t>/</a:t>
              </a:r>
              <a:r>
                <a:rPr lang="en-US" sz="1200" dirty="0" err="1" smtClean="0"/>
                <a:t>nutaq.com</a:t>
              </a:r>
              <a:endParaRPr lang="en-US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3873965"/>
            <a:ext cx="8949092" cy="2691515"/>
            <a:chOff x="0" y="3873965"/>
            <a:chExt cx="8949092" cy="2691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37389" t="27730" r="6462" b="49178"/>
            <a:stretch/>
          </p:blipFill>
          <p:spPr>
            <a:xfrm>
              <a:off x="0" y="4981809"/>
              <a:ext cx="4414344" cy="15836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61719" y="4397254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590" y="3873965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D/A </a:t>
              </a:r>
              <a:r>
                <a:rPr lang="en-US" sz="2600" dirty="0" smtClean="0"/>
                <a:t>– digital to analog converter (i.e. an iPod)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37389" t="49603" r="6462" b="25921"/>
            <a:stretch/>
          </p:blipFill>
          <p:spPr>
            <a:xfrm>
              <a:off x="4534748" y="4886887"/>
              <a:ext cx="4414344" cy="16785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65579" y="4408534"/>
              <a:ext cx="26468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“Continuous” Analog</a:t>
              </a:r>
              <a:endParaRPr 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00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844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Arduino Microcontroller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942" y="661272"/>
            <a:ext cx="8367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Microcontroller</a:t>
            </a:r>
            <a:r>
              <a:rPr lang="en-US" sz="2600" b="1" dirty="0" smtClean="0"/>
              <a:t> </a:t>
            </a:r>
            <a:r>
              <a:rPr lang="en-US" sz="2600" dirty="0" smtClean="0"/>
              <a:t>– </a:t>
            </a:r>
            <a:r>
              <a:rPr lang="en-US" sz="2600" dirty="0" smtClean="0"/>
              <a:t>A rudimentary computer that has several analog-to-digital converters, digital inputs, and digital outputs</a:t>
            </a:r>
            <a:endParaRPr lang="en-US" sz="2600" dirty="0" smtClean="0"/>
          </a:p>
        </p:txBody>
      </p:sp>
      <p:pic>
        <p:nvPicPr>
          <p:cNvPr id="6" name="Picture 5" descr="Fig1_Ardui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9" y="1786277"/>
            <a:ext cx="6855303" cy="46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1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6885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A8 – Microcontroller + Thermistors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942" y="661272"/>
            <a:ext cx="83670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Microcontroller will read </a:t>
            </a:r>
            <a:r>
              <a:rPr lang="en-US" sz="2600" i="1" dirty="0" err="1" smtClean="0"/>
              <a:t>V</a:t>
            </a:r>
            <a:r>
              <a:rPr lang="en-US" sz="2600" i="1" baseline="-25000" dirty="0" err="1" smtClean="0"/>
              <a:t>out</a:t>
            </a:r>
            <a:r>
              <a:rPr lang="en-US" sz="2600" dirty="0" smtClean="0"/>
              <a:t>, then calculate temperature.</a:t>
            </a:r>
            <a:endParaRPr lang="en-US" sz="2600" dirty="0" smtClean="0"/>
          </a:p>
        </p:txBody>
      </p:sp>
      <p:pic>
        <p:nvPicPr>
          <p:cNvPr id="6" name="Picture 5" descr="Fig1_Arduin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1" y="1664713"/>
            <a:ext cx="5683799" cy="3872729"/>
          </a:xfrm>
          <a:prstGeom prst="rect">
            <a:avLst/>
          </a:prstGeom>
        </p:spPr>
      </p:pic>
      <p:pic>
        <p:nvPicPr>
          <p:cNvPr id="5" name="Picture 4" descr="Fig1_circui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2" y="1546093"/>
            <a:ext cx="3302209" cy="46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057" y="899276"/>
            <a:ext cx="2931646" cy="34334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228" y="1082156"/>
            <a:ext cx="3050043" cy="300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3700"/>
            <a:ext cx="318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Potentiometers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9269" y="577055"/>
            <a:ext cx="66558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Potentiometers</a:t>
            </a:r>
            <a:r>
              <a:rPr lang="en-US" sz="2600" dirty="0" smtClean="0"/>
              <a:t> convert angle into a resistance.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876" y="4320440"/>
            <a:ext cx="60198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6937" y="3958937"/>
            <a:ext cx="4932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Works like a voltage divider!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4978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1482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Semiconductor Devices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9" y="1151997"/>
            <a:ext cx="2347504" cy="5157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6767" y="583918"/>
            <a:ext cx="228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Diodes and LEDs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63" y="3826609"/>
            <a:ext cx="2701137" cy="2701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59063" y="583918"/>
            <a:ext cx="158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Transistors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181402" y="1151997"/>
            <a:ext cx="2962598" cy="2544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403" y="589607"/>
            <a:ext cx="173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Solar Panels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825" r="25928"/>
          <a:stretch/>
        </p:blipFill>
        <p:spPr>
          <a:xfrm>
            <a:off x="152400" y="1206499"/>
            <a:ext cx="2665971" cy="5102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057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Transistors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4153" y="645122"/>
            <a:ext cx="56559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Commonly used to drive motors</a:t>
            </a:r>
            <a:endParaRPr lang="en-US" sz="3200" dirty="0"/>
          </a:p>
        </p:txBody>
      </p:sp>
      <p:pic>
        <p:nvPicPr>
          <p:cNvPr id="10" name="Picture 9" descr="Fig1_MOSF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62" y="1229897"/>
            <a:ext cx="4800667" cy="51599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14026" y="3390472"/>
            <a:ext cx="2576903" cy="118358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7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1932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Amplifiers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4153" y="645122"/>
            <a:ext cx="82932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Used to increase the </a:t>
            </a:r>
            <a:r>
              <a:rPr lang="en-US" sz="3200" b="1" dirty="0" smtClean="0"/>
              <a:t>signal-to-noise-ratio (SNR)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664170" y="4446131"/>
            <a:ext cx="8479830" cy="2155702"/>
            <a:chOff x="664170" y="4446131"/>
            <a:chExt cx="8479830" cy="2155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170" y="4446131"/>
              <a:ext cx="2536740" cy="21557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47383" y="5160658"/>
              <a:ext cx="55966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Differential Amplifier </a:t>
              </a:r>
              <a:r>
                <a:rPr lang="en-US" sz="2200" dirty="0" smtClean="0"/>
                <a:t>cancels out the “common” noise,</a:t>
              </a:r>
              <a:r>
                <a:rPr lang="en-US" sz="2200" dirty="0"/>
                <a:t> </a:t>
              </a:r>
              <a:r>
                <a:rPr lang="en-US" sz="2200" dirty="0" smtClean="0"/>
                <a:t>only amplifies signal. </a:t>
              </a:r>
              <a:endParaRPr lang="en-US" sz="2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9515"/>
          <a:stretch/>
        </p:blipFill>
        <p:spPr>
          <a:xfrm>
            <a:off x="1724522" y="1387628"/>
            <a:ext cx="5044454" cy="26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86981"/>
            <a:ext cx="51735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Solid state transistors can be fabricated en masse on a silicon substrate!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48797" y="4728043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/wiki/MOSFET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7" y="2118866"/>
            <a:ext cx="4513578" cy="2708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70" y="589607"/>
            <a:ext cx="4127730" cy="3077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r="10438"/>
          <a:stretch>
            <a:fillRect/>
          </a:stretch>
        </p:blipFill>
        <p:spPr>
          <a:xfrm>
            <a:off x="5271085" y="3749117"/>
            <a:ext cx="3614391" cy="3026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9" y="5442430"/>
            <a:ext cx="4112366" cy="11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348" y="604026"/>
            <a:ext cx="457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Wafers are diced up and packaged as IC chips.</a:t>
            </a:r>
            <a:endParaRPr lang="en-US" sz="2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19"/>
            <a:ext cx="4720347" cy="29187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9596" y="4403693"/>
            <a:ext cx="358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DIP – “Dual inline package”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655" y="143435"/>
            <a:ext cx="4063771" cy="2706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l="22052" r="24559" b="9978"/>
          <a:stretch>
            <a:fillRect/>
          </a:stretch>
        </p:blipFill>
        <p:spPr>
          <a:xfrm>
            <a:off x="1451146" y="4845919"/>
            <a:ext cx="1628719" cy="1827528"/>
          </a:xfrm>
          <a:prstGeom prst="rect">
            <a:avLst/>
          </a:prstGeom>
        </p:spPr>
      </p:pic>
      <p:pic>
        <p:nvPicPr>
          <p:cNvPr id="9" name="Picture 8" descr="Op_Amp_Dunns_Book.pdf"/>
          <p:cNvPicPr>
            <a:picLocks noChangeAspect="1"/>
          </p:cNvPicPr>
          <p:nvPr/>
        </p:nvPicPr>
        <p:blipFill>
          <a:blip r:embed="rId5"/>
          <a:srcRect b="3945"/>
          <a:stretch>
            <a:fillRect/>
          </a:stretch>
        </p:blipFill>
        <p:spPr>
          <a:xfrm>
            <a:off x="4806655" y="3113931"/>
            <a:ext cx="4215528" cy="31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381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Moore’s Law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754" b="3618"/>
          <a:stretch/>
        </p:blipFill>
        <p:spPr>
          <a:xfrm>
            <a:off x="584357" y="1018595"/>
            <a:ext cx="7630598" cy="5872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886" y="540120"/>
            <a:ext cx="75444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We can print over 1 billion transistors on a single chip!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1696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4012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Logic Circuits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1416268"/>
            <a:ext cx="8923256" cy="3052957"/>
            <a:chOff x="0" y="818746"/>
            <a:chExt cx="8923256" cy="3052957"/>
          </a:xfrm>
        </p:grpSpPr>
        <p:sp>
          <p:nvSpPr>
            <p:cNvPr id="16" name="TextBox 15"/>
            <p:cNvSpPr txBox="1"/>
            <p:nvPr/>
          </p:nvSpPr>
          <p:spPr>
            <a:xfrm>
              <a:off x="277881" y="818746"/>
              <a:ext cx="1396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AND gate</a:t>
              </a:r>
              <a:endParaRPr lang="en-US" sz="2400" b="1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278" b="22866"/>
            <a:stretch/>
          </p:blipFill>
          <p:spPr>
            <a:xfrm>
              <a:off x="2783385" y="870563"/>
              <a:ext cx="2273300" cy="28114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49599" r="71834" b="26429"/>
            <a:stretch/>
          </p:blipFill>
          <p:spPr>
            <a:xfrm>
              <a:off x="0" y="1846829"/>
              <a:ext cx="1892300" cy="85244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54064" t="19286" r="2647"/>
            <a:stretch/>
          </p:blipFill>
          <p:spPr>
            <a:xfrm>
              <a:off x="6014956" y="1001503"/>
              <a:ext cx="2908300" cy="2870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930745" y="2265269"/>
              <a:ext cx="3118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9260" y="288905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44881" y="1770169"/>
              <a:ext cx="2950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Z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55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256</Words>
  <Application>Microsoft Macintosh PowerPoint</Application>
  <PresentationFormat>On-screen Show (4:3)</PresentationFormat>
  <Paragraphs>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AME20216 - Lab I L10 – Semiconductor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66</cp:revision>
  <cp:lastPrinted>2018-03-05T22:48:47Z</cp:lastPrinted>
  <dcterms:created xsi:type="dcterms:W3CDTF">2015-02-16T18:00:21Z</dcterms:created>
  <dcterms:modified xsi:type="dcterms:W3CDTF">2020-10-15T16:59:54Z</dcterms:modified>
</cp:coreProperties>
</file>